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77" r:id="rId4"/>
    <p:sldId id="278" r:id="rId5"/>
    <p:sldId id="260" r:id="rId6"/>
    <p:sldId id="279" r:id="rId7"/>
    <p:sldId id="280" r:id="rId8"/>
    <p:sldId id="259" r:id="rId9"/>
    <p:sldId id="261" r:id="rId10"/>
    <p:sldId id="262" r:id="rId11"/>
    <p:sldId id="263" r:id="rId12"/>
    <p:sldId id="264" r:id="rId13"/>
    <p:sldId id="267" r:id="rId14"/>
    <p:sldId id="257" r:id="rId15"/>
    <p:sldId id="270" r:id="rId16"/>
    <p:sldId id="281" r:id="rId17"/>
    <p:sldId id="282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61" autoAdjust="0"/>
    <p:restoredTop sz="94660"/>
  </p:normalViewPr>
  <p:slideViewPr>
    <p:cSldViewPr>
      <p:cViewPr>
        <p:scale>
          <a:sx n="49" d="100"/>
          <a:sy n="49" d="100"/>
        </p:scale>
        <p:origin x="-111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6.jpeg"/><Relationship Id="rId3" Type="http://schemas.openxmlformats.org/officeDocument/2006/relationships/image" Target="../media/image28.png"/><Relationship Id="rId7" Type="http://schemas.openxmlformats.org/officeDocument/2006/relationships/image" Target="../media/image35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pn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jpeg"/><Relationship Id="rId5" Type="http://schemas.openxmlformats.org/officeDocument/2006/relationships/image" Target="../media/image39.jpeg"/><Relationship Id="rId4" Type="http://schemas.openxmlformats.org/officeDocument/2006/relationships/image" Target="../media/image38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png"/><Relationship Id="rId2" Type="http://schemas.openxmlformats.org/officeDocument/2006/relationships/slide" Target="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mytravel.in.ua/wp-content/uploads/2012/10/%D0%9A%D0%BE%D0%BD%D1%8C%D0%BA%D0%B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891" y="3357562"/>
            <a:ext cx="1428760" cy="1571636"/>
          </a:xfrm>
          <a:prstGeom prst="rect">
            <a:avLst/>
          </a:prstGeom>
          <a:noFill/>
        </p:spPr>
      </p:pic>
      <p:pic>
        <p:nvPicPr>
          <p:cNvPr id="4100" name="Picture 4" descr="http://bloganet.ru/bloganet.ru/wp-content/uploads/2009/12/konkurs_mlm.jpg"/>
          <p:cNvPicPr>
            <a:picLocks noChangeAspect="1" noChangeArrowheads="1"/>
          </p:cNvPicPr>
          <p:nvPr/>
        </p:nvPicPr>
        <p:blipFill>
          <a:blip r:embed="rId3"/>
          <a:srcRect l="13636" r="9091"/>
          <a:stretch>
            <a:fillRect/>
          </a:stretch>
        </p:blipFill>
        <p:spPr bwMode="auto">
          <a:xfrm>
            <a:off x="1560651" y="3357562"/>
            <a:ext cx="1214446" cy="1571636"/>
          </a:xfrm>
          <a:prstGeom prst="rect">
            <a:avLst/>
          </a:prstGeom>
          <a:noFill/>
        </p:spPr>
      </p:pic>
      <p:pic>
        <p:nvPicPr>
          <p:cNvPr id="4102" name="Picture 6" descr="http://img07.emarket.ua/images_emarketua/24333567_1_644x461/tensna-raketka-prince-titan-ti-luck_rev0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46733" y="3357562"/>
            <a:ext cx="1571636" cy="157163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57158" y="3210026"/>
            <a:ext cx="962123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11500" b="1" dirty="0" smtClean="0">
                <a:ln w="19050">
                  <a:solidFill>
                    <a:schemeClr val="tx1"/>
                  </a:solidFill>
                </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endParaRPr lang="ru-RU" sz="11500" b="1" cap="none" spc="0" dirty="0">
              <a:ln w="19050">
                <a:solidFill>
                  <a:schemeClr val="tx1"/>
                </a:solidFill>
              </a:ln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571604" y="3210026"/>
            <a:ext cx="1130438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11500" b="1" dirty="0" smtClean="0">
                <a:ln w="19050">
                  <a:solidFill>
                    <a:schemeClr val="tx1"/>
                  </a:solidFill>
                </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P</a:t>
            </a:r>
            <a:endParaRPr lang="ru-RU" sz="11500" b="1" cap="none" spc="0" dirty="0">
              <a:ln w="19050">
                <a:solidFill>
                  <a:schemeClr val="tx1"/>
                </a:solidFill>
              </a:ln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4104" name="Picture 8" descr="http://samyi-samyi.ru/wp-content/uploads/2011/01/images_81307-300x22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75097" y="3357562"/>
            <a:ext cx="1571636" cy="1571636"/>
          </a:xfrm>
          <a:prstGeom prst="rect">
            <a:avLst/>
          </a:prstGeom>
          <a:noFill/>
        </p:spPr>
      </p:pic>
      <p:pic>
        <p:nvPicPr>
          <p:cNvPr id="4108" name="Picture 12" descr="http://shakhtar.com/data/imgdata/foto/teams/132762__seas_max.jpg"/>
          <p:cNvPicPr>
            <a:picLocks noChangeAspect="1" noChangeArrowheads="1"/>
          </p:cNvPicPr>
          <p:nvPr/>
        </p:nvPicPr>
        <p:blipFill>
          <a:blip r:embed="rId6" cstate="print"/>
          <a:srcRect l="3699" r="3837"/>
          <a:stretch>
            <a:fillRect/>
          </a:stretch>
        </p:blipFill>
        <p:spPr bwMode="auto">
          <a:xfrm>
            <a:off x="5890935" y="3357562"/>
            <a:ext cx="1714480" cy="1571636"/>
          </a:xfrm>
          <a:prstGeom prst="rect">
            <a:avLst/>
          </a:prstGeom>
          <a:noFill/>
        </p:spPr>
      </p:pic>
      <p:pic>
        <p:nvPicPr>
          <p:cNvPr id="4110" name="Picture 14" descr="http://volonter2012.ru/images/0117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605447" y="3357562"/>
            <a:ext cx="1407435" cy="1571636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2786050" y="3210026"/>
            <a:ext cx="140615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11500" b="1" dirty="0" smtClean="0">
                <a:ln w="19050">
                  <a:solidFill>
                    <a:schemeClr val="tx1"/>
                  </a:solidFill>
                </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O</a:t>
            </a:r>
            <a:endParaRPr lang="ru-RU" sz="11500" b="1" cap="none" spc="0" dirty="0">
              <a:ln w="19050">
                <a:solidFill>
                  <a:schemeClr val="tx1"/>
                </a:solidFill>
              </a:ln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4357686" y="3210026"/>
            <a:ext cx="1225015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11500" b="1" dirty="0" smtClean="0">
                <a:ln w="19050">
                  <a:solidFill>
                    <a:schemeClr val="tx1"/>
                  </a:solidFill>
                </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R</a:t>
            </a:r>
            <a:endParaRPr lang="ru-RU" sz="11500" b="1" cap="none" spc="0" dirty="0">
              <a:ln w="19050">
                <a:solidFill>
                  <a:schemeClr val="tx1"/>
                </a:solidFill>
              </a:ln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6143636" y="3210026"/>
            <a:ext cx="1099981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11500" b="1" cap="none" spc="0" dirty="0" smtClean="0">
                <a:ln w="19050">
                  <a:solidFill>
                    <a:schemeClr val="tx1"/>
                  </a:solidFill>
                </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T</a:t>
            </a:r>
            <a:endParaRPr lang="ru-RU" sz="11500" b="1" cap="none" spc="0" dirty="0">
              <a:ln w="19050">
                <a:solidFill>
                  <a:schemeClr val="tx1"/>
                </a:solidFill>
              </a:ln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858148" y="3210026"/>
            <a:ext cx="962122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11500" b="1" dirty="0" smtClean="0">
                <a:ln w="19050">
                  <a:solidFill>
                    <a:schemeClr val="tx1"/>
                  </a:solidFill>
                </a:ln>
                <a:gradFill>
                  <a:gsLst>
                    <a:gs pos="0">
                      <a:srgbClr val="000082"/>
                    </a:gs>
                    <a:gs pos="30000">
                      <a:srgbClr val="66008F"/>
                    </a:gs>
                    <a:gs pos="64999">
                      <a:srgbClr val="BA0066"/>
                    </a:gs>
                    <a:gs pos="89999">
                      <a:srgbClr val="FF0000"/>
                    </a:gs>
                    <a:gs pos="100000">
                      <a:srgbClr val="FF82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endParaRPr lang="ru-RU" sz="11500" b="1" cap="none" spc="0" dirty="0">
              <a:ln w="19050">
                <a:solidFill>
                  <a:schemeClr val="tx1"/>
                </a:solidFill>
              </a:ln>
              <a:gradFill>
                <a:gsLst>
                  <a:gs pos="0">
                    <a:srgbClr val="000082"/>
                  </a:gs>
                  <a:gs pos="30000">
                    <a:srgbClr val="66008F"/>
                  </a:gs>
                  <a:gs pos="64999">
                    <a:srgbClr val="BA0066"/>
                  </a:gs>
                  <a:gs pos="89999">
                    <a:srgbClr val="FF0000"/>
                  </a:gs>
                  <a:gs pos="100000">
                    <a:srgbClr val="FF8200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380351" y="1124744"/>
            <a:ext cx="2951449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Theme</a:t>
            </a:r>
            <a:endParaRPr lang="ru-RU" sz="66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rippl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6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14" dur="2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22" dur="20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30" dur="20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38" dur="20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46" dur="20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50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13" grpId="0"/>
      <p:bldP spid="14" grpId="0"/>
      <p:bldP spid="15" grpId="0"/>
      <p:bldP spid="16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71802" y="928670"/>
            <a:ext cx="828652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Do</a:t>
            </a:r>
            <a:r>
              <a:rPr lang="en-US" b="1" dirty="0" smtClean="0"/>
              <a:t>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327947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   </a:t>
            </a:r>
            <a:r>
              <a:rPr lang="en-US" b="1" dirty="0" smtClean="0">
                <a:solidFill>
                  <a:srgbClr val="FF0000"/>
                </a:solidFill>
              </a:rPr>
              <a:t>Do</a:t>
            </a:r>
            <a:r>
              <a:rPr lang="en-US" b="1" dirty="0" smtClean="0"/>
              <a:t> is used for a </a:t>
            </a:r>
            <a:r>
              <a:rPr lang="en-US" b="1" u="sng" dirty="0" smtClean="0">
                <a:solidFill>
                  <a:srgbClr val="FF0000"/>
                </a:solidFill>
              </a:rPr>
              <a:t>recreational</a:t>
            </a:r>
            <a:r>
              <a:rPr lang="en-US" b="1" u="sng" dirty="0" smtClean="0"/>
              <a:t> activity </a:t>
            </a:r>
            <a:r>
              <a:rPr lang="en-US" b="1" dirty="0" smtClean="0"/>
              <a:t>or an </a:t>
            </a:r>
            <a:r>
              <a:rPr lang="en-US" b="1" u="sng" dirty="0" smtClean="0">
                <a:solidFill>
                  <a:srgbClr val="FF0000"/>
                </a:solidFill>
              </a:rPr>
              <a:t>individual </a:t>
            </a:r>
            <a:r>
              <a:rPr lang="en-US" b="1" u="sng" dirty="0" smtClean="0"/>
              <a:t>sports that you do in a </a:t>
            </a:r>
            <a:r>
              <a:rPr lang="en-US" b="1" u="sng" dirty="0" smtClean="0">
                <a:solidFill>
                  <a:srgbClr val="FF0000"/>
                </a:solidFill>
              </a:rPr>
              <a:t>gym</a:t>
            </a:r>
            <a:r>
              <a:rPr lang="en-US" b="1" u="sng" dirty="0" smtClean="0"/>
              <a:t> </a:t>
            </a:r>
            <a:r>
              <a:rPr lang="en-US" b="1" dirty="0" smtClean="0"/>
              <a:t>and do not use a ball:</a:t>
            </a:r>
            <a:endParaRPr lang="ru-RU" b="1" dirty="0" smtClean="0"/>
          </a:p>
          <a:p>
            <a:pPr>
              <a:buNone/>
            </a:pPr>
            <a:r>
              <a:rPr lang="en-US" i="1" dirty="0" smtClean="0"/>
              <a:t> • </a:t>
            </a:r>
            <a:r>
              <a:rPr lang="en-US" i="1" dirty="0" smtClean="0"/>
              <a:t>They</a:t>
            </a:r>
            <a:r>
              <a:rPr lang="en-US" i="1" dirty="0" smtClean="0"/>
              <a:t> </a:t>
            </a:r>
            <a:r>
              <a:rPr lang="en-US" i="1" dirty="0" smtClean="0">
                <a:solidFill>
                  <a:srgbClr val="FF0000"/>
                </a:solidFill>
              </a:rPr>
              <a:t>do </a:t>
            </a:r>
            <a:r>
              <a:rPr lang="en-US" i="1" dirty="0" smtClean="0"/>
              <a:t>karate</a:t>
            </a:r>
            <a:r>
              <a:rPr lang="en-US" i="1" dirty="0" smtClean="0"/>
              <a:t>.</a:t>
            </a:r>
            <a:r>
              <a:rPr lang="en-US" dirty="0" smtClean="0"/>
              <a:t> </a:t>
            </a:r>
            <a:r>
              <a:rPr lang="en-US" dirty="0" smtClean="0"/>
              <a:t>-( </a:t>
            </a:r>
            <a:r>
              <a:rPr lang="en-US" dirty="0" smtClean="0"/>
              <a:t>karate is an individual activity that you do in a gym</a:t>
            </a:r>
            <a:r>
              <a:rPr lang="en-US" dirty="0" smtClean="0"/>
              <a:t>.)</a:t>
            </a:r>
            <a:endParaRPr lang="en-US" dirty="0" smtClean="0"/>
          </a:p>
          <a:p>
            <a:pPr>
              <a:buNone/>
            </a:pPr>
            <a:r>
              <a:rPr lang="en-US" i="1" dirty="0" smtClean="0"/>
              <a:t> • I </a:t>
            </a:r>
            <a:r>
              <a:rPr lang="en-US" i="1" dirty="0" smtClean="0">
                <a:solidFill>
                  <a:srgbClr val="FF0000"/>
                </a:solidFill>
              </a:rPr>
              <a:t>do</a:t>
            </a:r>
            <a:r>
              <a:rPr lang="en-US" i="1" dirty="0" smtClean="0"/>
              <a:t> crossword puzzles in my free time.'</a:t>
            </a:r>
            <a:r>
              <a:rPr lang="en-US" dirty="0" smtClean="0"/>
              <a:t> </a:t>
            </a:r>
            <a:r>
              <a:rPr lang="en-US" dirty="0" smtClean="0"/>
              <a:t>-(crosswords </a:t>
            </a:r>
            <a:r>
              <a:rPr lang="en-US" dirty="0" smtClean="0"/>
              <a:t>are not </a:t>
            </a:r>
            <a:r>
              <a:rPr lang="en-US" dirty="0" smtClean="0"/>
              <a:t>competitive)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20482" name="Picture 2" descr="http://sportguide.kiev.ua/_imgs/contentImgs/Karat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33232" y="548680"/>
            <a:ext cx="1931228" cy="1428760"/>
          </a:xfrm>
          <a:prstGeom prst="rect">
            <a:avLst/>
          </a:prstGeom>
          <a:noFill/>
        </p:spPr>
      </p:pic>
      <p:pic>
        <p:nvPicPr>
          <p:cNvPr id="20484" name="Picture 4" descr="http://www.ukryoga.com/yoga/circle_of_fire/mulab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5162212"/>
            <a:ext cx="1976448" cy="1360462"/>
          </a:xfrm>
          <a:prstGeom prst="rect">
            <a:avLst/>
          </a:prstGeom>
          <a:noFill/>
        </p:spPr>
      </p:pic>
      <p:pic>
        <p:nvPicPr>
          <p:cNvPr id="20486" name="Picture 6" descr="http://img07.emarket.ua/images_emarketua/18526941_1_644x461/step-aerobika-aerobika-fitnesc-na-obolone-kiev_rev00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48064" y="4958388"/>
            <a:ext cx="2370336" cy="1571636"/>
          </a:xfrm>
          <a:prstGeom prst="rect">
            <a:avLst/>
          </a:prstGeom>
          <a:noFill/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5" presetClass="emph" presetSubtype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3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 smtClean="0"/>
              <a:t>Complete the following sentences using appropriate forms of do, go or play.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928802"/>
            <a:ext cx="8229600" cy="4389120"/>
          </a:xfrm>
        </p:spPr>
        <p:txBody>
          <a:bodyPr/>
          <a:lstStyle/>
          <a:p>
            <a:pPr marL="514350" indent="-514350">
              <a:buNone/>
            </a:pPr>
            <a:r>
              <a:rPr lang="en-US" dirty="0" smtClean="0"/>
              <a:t>1. Did you…… dancing yesterday?</a:t>
            </a:r>
          </a:p>
          <a:p>
            <a:pPr marL="514350" indent="-514350">
              <a:buNone/>
            </a:pPr>
            <a:r>
              <a:rPr lang="en-US" dirty="0" smtClean="0"/>
              <a:t>a) do </a:t>
            </a:r>
          </a:p>
          <a:p>
            <a:pPr marL="514350" indent="-514350">
              <a:buNone/>
            </a:pPr>
            <a:r>
              <a:rPr lang="en-US" dirty="0" smtClean="0"/>
              <a:t>b) play </a:t>
            </a:r>
          </a:p>
          <a:p>
            <a:pPr marL="514350" indent="-514350">
              <a:buNone/>
            </a:pPr>
            <a:r>
              <a:rPr lang="en-US" dirty="0" smtClean="0"/>
              <a:t>c) go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2. I find……yoga to be very relaxing. </a:t>
            </a:r>
          </a:p>
          <a:p>
            <a:pPr marL="514350" indent="-514350">
              <a:buNone/>
            </a:pPr>
            <a:r>
              <a:rPr lang="en-US" dirty="0" smtClean="0"/>
              <a:t>a) doing </a:t>
            </a:r>
          </a:p>
          <a:p>
            <a:pPr marL="514350" indent="-514350">
              <a:buNone/>
            </a:pPr>
            <a:r>
              <a:rPr lang="en-US" dirty="0" smtClean="0"/>
              <a:t>b) playing </a:t>
            </a:r>
          </a:p>
          <a:p>
            <a:pPr marL="514350" indent="-514350">
              <a:buNone/>
            </a:pPr>
            <a:r>
              <a:rPr lang="en-US" dirty="0" smtClean="0"/>
              <a:t>c) going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9465" name="Picture 9" descr="http://psdmania.ru/uploads/posts/2011-05/1305031403_psd-check-and-cross-icons12802151024-px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099" t="14738" b="14847"/>
          <a:stretch>
            <a:fillRect/>
          </a:stretch>
        </p:blipFill>
        <p:spPr bwMode="auto">
          <a:xfrm>
            <a:off x="1500166" y="2901040"/>
            <a:ext cx="434159" cy="500066"/>
          </a:xfrm>
          <a:prstGeom prst="rect">
            <a:avLst/>
          </a:prstGeom>
          <a:noFill/>
        </p:spPr>
      </p:pic>
      <p:pic>
        <p:nvPicPr>
          <p:cNvPr id="11" name="Picture 9" descr="http://psdmania.ru/uploads/posts/2011-05/1305031403_psd-check-and-cross-icons12802151024-px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4738" r="44672" b="14847"/>
          <a:stretch>
            <a:fillRect/>
          </a:stretch>
        </p:blipFill>
        <p:spPr bwMode="auto">
          <a:xfrm>
            <a:off x="1455135" y="3357562"/>
            <a:ext cx="523325" cy="500066"/>
          </a:xfrm>
          <a:prstGeom prst="rect">
            <a:avLst/>
          </a:prstGeom>
          <a:noFill/>
        </p:spPr>
      </p:pic>
      <p:pic>
        <p:nvPicPr>
          <p:cNvPr id="12" name="Picture 9" descr="http://psdmania.ru/uploads/posts/2011-05/1305031403_psd-check-and-cross-icons12802151024-px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4099" t="14738" b="14847"/>
          <a:stretch>
            <a:fillRect/>
          </a:stretch>
        </p:blipFill>
        <p:spPr bwMode="auto">
          <a:xfrm>
            <a:off x="1500166" y="2428868"/>
            <a:ext cx="434159" cy="500066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9669" y="5293221"/>
            <a:ext cx="433387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69669" y="4793158"/>
            <a:ext cx="433387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24426" y="4293095"/>
            <a:ext cx="523875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2" name="Picture 8" descr="http://www.tanz.kiev.ua/media/adult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1916832"/>
            <a:ext cx="1800200" cy="217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1-rs.com/artimg/zdorovie/joga_ss.jpg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7482" t="7324" r="1649" b="-7324"/>
          <a:stretch/>
        </p:blipFill>
        <p:spPr bwMode="auto">
          <a:xfrm>
            <a:off x="6346207" y="4293095"/>
            <a:ext cx="1970209" cy="23435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9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785794"/>
            <a:ext cx="8535892" cy="5538806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en-US" dirty="0" smtClean="0"/>
              <a:t>3. He likes to …………… a good game of chess from time to time. </a:t>
            </a:r>
          </a:p>
          <a:p>
            <a:pPr marL="514350" indent="-514350">
              <a:buNone/>
            </a:pPr>
            <a:r>
              <a:rPr lang="en-US" dirty="0" smtClean="0"/>
              <a:t>a) do </a:t>
            </a:r>
          </a:p>
          <a:p>
            <a:pPr marL="514350" indent="-514350">
              <a:buNone/>
            </a:pPr>
            <a:r>
              <a:rPr lang="en-US" dirty="0" smtClean="0"/>
              <a:t>b) play </a:t>
            </a:r>
          </a:p>
          <a:p>
            <a:pPr marL="514350" indent="-514350">
              <a:buNone/>
            </a:pPr>
            <a:r>
              <a:rPr lang="en-US" dirty="0" smtClean="0"/>
              <a:t>c) go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4. I ………… rafting in the mountain river last holidays. </a:t>
            </a:r>
            <a:endParaRPr lang="ru-RU" dirty="0" smtClean="0"/>
          </a:p>
          <a:p>
            <a:pPr marL="514350" indent="-514350">
              <a:buNone/>
            </a:pPr>
            <a:r>
              <a:rPr lang="en-US" dirty="0" smtClean="0"/>
              <a:t>a) did </a:t>
            </a:r>
          </a:p>
          <a:p>
            <a:pPr marL="514350" indent="-514350">
              <a:buNone/>
            </a:pPr>
            <a:r>
              <a:rPr lang="en-US" dirty="0" smtClean="0"/>
              <a:t>b) played </a:t>
            </a:r>
          </a:p>
          <a:p>
            <a:pPr marL="514350" indent="-514350">
              <a:buNone/>
            </a:pPr>
            <a:r>
              <a:rPr lang="en-US" dirty="0" smtClean="0"/>
              <a:t>c) went</a:t>
            </a:r>
          </a:p>
          <a:p>
            <a:pPr marL="514350" indent="-514350">
              <a:buNone/>
            </a:pPr>
            <a:r>
              <a:rPr lang="en-US" dirty="0" smtClean="0"/>
              <a:t>5. She will ……… gymnastics next month. </a:t>
            </a:r>
          </a:p>
          <a:p>
            <a:pPr marL="514350" indent="-514350">
              <a:buNone/>
            </a:pPr>
            <a:r>
              <a:rPr lang="en-US" dirty="0" smtClean="0"/>
              <a:t>a) do </a:t>
            </a:r>
          </a:p>
          <a:p>
            <a:pPr marL="514350" indent="-514350">
              <a:buNone/>
            </a:pPr>
            <a:r>
              <a:rPr lang="en-US" dirty="0" smtClean="0"/>
              <a:t>b) play </a:t>
            </a:r>
          </a:p>
          <a:p>
            <a:pPr marL="514350" indent="-514350">
              <a:buNone/>
            </a:pPr>
            <a:r>
              <a:rPr lang="en-US" dirty="0" smtClean="0"/>
              <a:t>c) go</a:t>
            </a:r>
            <a:endParaRPr lang="ru-RU" dirty="0" smtClean="0"/>
          </a:p>
          <a:p>
            <a:pPr marL="514350" indent="-514350">
              <a:buNone/>
            </a:pPr>
            <a:endParaRPr lang="ru-RU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068960"/>
            <a:ext cx="523875" cy="1431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7" y="2080760"/>
            <a:ext cx="433387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8931" y="1173247"/>
            <a:ext cx="433387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521" y="1638229"/>
            <a:ext cx="523875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4657129"/>
            <a:ext cx="523875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7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5513239"/>
            <a:ext cx="433387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521" y="5013176"/>
            <a:ext cx="433387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61" name="Picture 13" descr="http://www.zaharov2001.narod.ru/img/Chess.files/Chess.files/image00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1080" y="1214907"/>
            <a:ext cx="1489927" cy="12947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3" name="Picture 15" descr="http://www.rafting.com/wp-content/gallery/penn/2006_0721image000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2996952"/>
            <a:ext cx="2140262" cy="14220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5" name="Picture 17" descr="http://isport.ua/i/news/212411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4461" y="4811021"/>
            <a:ext cx="2154630" cy="14044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3" descr="http://www.zaharov2001.narod.ru/img/Chess.files/Chess.files/image001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1080" y="1286915"/>
            <a:ext cx="1489927" cy="129474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5" descr="http://www.rafting.com/wp-content/gallery/penn/2006_0721image0005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068960"/>
            <a:ext cx="2140262" cy="142203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6736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6. He ………… cricket for a local club. </a:t>
            </a:r>
          </a:p>
          <a:p>
            <a:pPr marL="514350" indent="-514350">
              <a:buNone/>
            </a:pPr>
            <a:r>
              <a:rPr lang="en-US" dirty="0" smtClean="0"/>
              <a:t>a) does </a:t>
            </a:r>
          </a:p>
          <a:p>
            <a:pPr marL="514350" indent="-514350">
              <a:buNone/>
            </a:pPr>
            <a:r>
              <a:rPr lang="en-US" dirty="0" smtClean="0"/>
              <a:t>b) plays</a:t>
            </a:r>
          </a:p>
          <a:p>
            <a:pPr marL="514350" indent="-514350">
              <a:buNone/>
            </a:pPr>
            <a:r>
              <a:rPr lang="en-US" dirty="0" smtClean="0"/>
              <a:t>c) goes</a:t>
            </a:r>
            <a:endParaRPr lang="ru-RU" dirty="0" smtClean="0"/>
          </a:p>
          <a:p>
            <a:pPr>
              <a:buNone/>
            </a:pPr>
            <a:r>
              <a:rPr lang="en-US" dirty="0" smtClean="0"/>
              <a:t>7. He ………… sailing every week. </a:t>
            </a:r>
            <a:endParaRPr lang="ru-RU" dirty="0" smtClean="0"/>
          </a:p>
          <a:p>
            <a:pPr marL="514350" indent="-514350">
              <a:buNone/>
            </a:pPr>
            <a:r>
              <a:rPr lang="en-US" dirty="0" smtClean="0"/>
              <a:t>a) does </a:t>
            </a:r>
          </a:p>
          <a:p>
            <a:pPr marL="514350" indent="-514350">
              <a:buNone/>
            </a:pPr>
            <a:r>
              <a:rPr lang="en-US" dirty="0" smtClean="0"/>
              <a:t>b) plays</a:t>
            </a:r>
          </a:p>
          <a:p>
            <a:pPr marL="514350" indent="-514350">
              <a:buNone/>
            </a:pPr>
            <a:r>
              <a:rPr lang="en-US" dirty="0" smtClean="0"/>
              <a:t>c) goes</a:t>
            </a:r>
          </a:p>
          <a:p>
            <a:pPr marL="514350" indent="-514350">
              <a:buNone/>
            </a:pPr>
            <a:r>
              <a:rPr lang="en-US" dirty="0" smtClean="0"/>
              <a:t>8. My friend…….martial arts last year.</a:t>
            </a:r>
          </a:p>
          <a:p>
            <a:pPr marL="514350" indent="-514350">
              <a:buNone/>
            </a:pPr>
            <a:r>
              <a:rPr lang="en-US" dirty="0" smtClean="0"/>
              <a:t>a) did </a:t>
            </a:r>
          </a:p>
          <a:p>
            <a:pPr marL="514350" indent="-514350">
              <a:buNone/>
            </a:pPr>
            <a:r>
              <a:rPr lang="en-US" dirty="0" smtClean="0"/>
              <a:t>b) played </a:t>
            </a:r>
          </a:p>
          <a:p>
            <a:pPr marL="514350" indent="-514350">
              <a:buNone/>
            </a:pPr>
            <a:r>
              <a:rPr lang="en-US" dirty="0" smtClean="0"/>
              <a:t>c) went</a:t>
            </a:r>
          </a:p>
          <a:p>
            <a:pPr marL="514350" indent="-514350">
              <a:buNone/>
            </a:pPr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5439" y="4657129"/>
            <a:ext cx="433387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5440" y="5157192"/>
            <a:ext cx="433387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0685" y="3525384"/>
            <a:ext cx="433387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1705" y="3080543"/>
            <a:ext cx="433387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1570" y="2196878"/>
            <a:ext cx="433387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1196752"/>
            <a:ext cx="433387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5440" y="5589240"/>
            <a:ext cx="523875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22499" y="1696815"/>
            <a:ext cx="523875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6325" y="3884952"/>
            <a:ext cx="523875" cy="5000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5" name="Picture 13" descr="http://cit.ua/images/news/2012-01/30/10243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7" y="1032193"/>
            <a:ext cx="2271947" cy="162444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7" name="Picture 15" descr="http://www.sport-vlg.ru/wp-content/uploads/cache/4350_BnHover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25034" y="2825365"/>
            <a:ext cx="2331081" cy="1550169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9" name="Picture 17" descr="http://t2.gstatic.com/images?q=tbn:ANd9GcTysAGW1XjuHE8XCtcknMFhMIb9WYj-0kPflANlw94pte7sucbq-_dnPnCV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6" y="4657129"/>
            <a:ext cx="2354183" cy="1725203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100">
        <p14:switch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0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0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0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pPr algn="ctr"/>
            <a:r>
              <a:rPr lang="en-US" sz="4800" b="1" u="sng" smtClean="0">
                <a:solidFill>
                  <a:srgbClr val="FE3000"/>
                </a:solidFill>
                <a:latin typeface="Bookman Old Style" pitchFamily="18" charset="0"/>
              </a:rPr>
              <a:t>Ask and answer</a:t>
            </a:r>
            <a:endParaRPr lang="ru-RU" sz="4800" b="1" u="sng" smtClean="0">
              <a:solidFill>
                <a:srgbClr val="FE3000"/>
              </a:solidFill>
              <a:latin typeface="Bookman Old Style" pitchFamily="18" charset="0"/>
            </a:endParaRPr>
          </a:p>
        </p:txBody>
      </p:sp>
      <p:sp>
        <p:nvSpPr>
          <p:cNvPr id="20483" name="Rectangle 3"/>
          <p:cNvSpPr>
            <a:spLocks noGrp="1"/>
          </p:cNvSpPr>
          <p:nvPr>
            <p:ph idx="1"/>
          </p:nvPr>
        </p:nvSpPr>
        <p:spPr>
          <a:xfrm>
            <a:off x="10344" y="1484784"/>
            <a:ext cx="9144000" cy="2664767"/>
          </a:xfrm>
        </p:spPr>
        <p:txBody>
          <a:bodyPr>
            <a:normAutofit/>
          </a:bodyPr>
          <a:lstStyle/>
          <a:p>
            <a:pPr>
              <a:buFont typeface="Wingdings 2" pitchFamily="18" charset="2"/>
              <a:buNone/>
            </a:pPr>
            <a:r>
              <a:rPr lang="en-US" sz="2800" b="1" dirty="0" smtClean="0">
                <a:solidFill>
                  <a:srgbClr val="000099"/>
                </a:solidFill>
              </a:rPr>
              <a:t>Example: </a:t>
            </a:r>
          </a:p>
          <a:p>
            <a:r>
              <a:rPr lang="en-US" sz="2800" b="1" dirty="0" smtClean="0">
                <a:solidFill>
                  <a:srgbClr val="000099"/>
                </a:solidFill>
              </a:rPr>
              <a:t>A: What sports do you do?</a:t>
            </a:r>
          </a:p>
          <a:p>
            <a:r>
              <a:rPr lang="en-US" sz="2800" b="1" dirty="0" smtClean="0">
                <a:solidFill>
                  <a:srgbClr val="000099"/>
                </a:solidFill>
              </a:rPr>
              <a:t>B: I </a:t>
            </a:r>
            <a:r>
              <a:rPr lang="en-US" sz="2800" b="1" i="1" dirty="0" smtClean="0">
                <a:solidFill>
                  <a:srgbClr val="FF0000"/>
                </a:solidFill>
              </a:rPr>
              <a:t>play (go, do) </a:t>
            </a:r>
            <a:r>
              <a:rPr lang="en-US" sz="2800" b="1" dirty="0" smtClean="0">
                <a:solidFill>
                  <a:srgbClr val="000099"/>
                </a:solidFill>
              </a:rPr>
              <a:t>…. And you? What sports do you do?</a:t>
            </a:r>
          </a:p>
          <a:p>
            <a:r>
              <a:rPr lang="en-US" sz="2800" b="1" dirty="0" smtClean="0">
                <a:solidFill>
                  <a:srgbClr val="000099"/>
                </a:solidFill>
              </a:rPr>
              <a:t>A: </a:t>
            </a:r>
            <a:r>
              <a:rPr lang="en-US" sz="2800" b="1" i="1" dirty="0" smtClean="0">
                <a:solidFill>
                  <a:srgbClr val="FF0000"/>
                </a:solidFill>
              </a:rPr>
              <a:t>I play (go, do) </a:t>
            </a:r>
            <a:r>
              <a:rPr lang="en-US" sz="2800" b="1" dirty="0" smtClean="0">
                <a:solidFill>
                  <a:srgbClr val="000099"/>
                </a:solidFill>
              </a:rPr>
              <a:t>….</a:t>
            </a:r>
            <a:endParaRPr lang="ru-RU" sz="2800" b="1" dirty="0" smtClean="0">
              <a:solidFill>
                <a:srgbClr val="000099"/>
              </a:solidFill>
            </a:endParaRPr>
          </a:p>
        </p:txBody>
      </p:sp>
      <p:pic>
        <p:nvPicPr>
          <p:cNvPr id="20484" name="Picture 4" descr="j034334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3968" y="3858022"/>
            <a:ext cx="3168650" cy="2951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7361" y="1276312"/>
            <a:ext cx="8583111" cy="6401160"/>
          </a:xfrm>
        </p:spPr>
        <p:txBody>
          <a:bodyPr anchor="ctr">
            <a:noAutofit/>
          </a:bodyPr>
          <a:lstStyle/>
          <a:p>
            <a:pPr marL="274320" lvl="8" indent="-274320">
              <a:lnSpc>
                <a:spcPct val="115000"/>
              </a:lnSpc>
              <a:buClr>
                <a:schemeClr val="accent3"/>
              </a:buClr>
              <a:buSzPct val="95000"/>
              <a:buFont typeface="Wingdings 2"/>
              <a:buChar char=""/>
            </a:pPr>
            <a:r>
              <a:rPr lang="en-US" sz="3600" b="1" dirty="0">
                <a:latin typeface="Calibri"/>
                <a:ea typeface="Calibri"/>
                <a:cs typeface="Times New Roman"/>
              </a:rPr>
              <a:t>lose             [</a:t>
            </a:r>
            <a:r>
              <a:rPr lang="en-US" sz="3600" b="1" dirty="0" err="1">
                <a:latin typeface="Calibri"/>
                <a:ea typeface="Calibri"/>
                <a:cs typeface="Times New Roman"/>
              </a:rPr>
              <a:t>lu:z</a:t>
            </a:r>
            <a:r>
              <a:rPr lang="en-US" sz="3600" b="1" dirty="0">
                <a:latin typeface="Calibri"/>
                <a:ea typeface="Calibri"/>
                <a:cs typeface="Times New Roman"/>
              </a:rPr>
              <a:t>]            </a:t>
            </a:r>
            <a:r>
              <a:rPr lang="ru-RU" sz="3600" b="1" dirty="0">
                <a:latin typeface="Calibri"/>
                <a:ea typeface="Calibri"/>
                <a:cs typeface="Times New Roman"/>
              </a:rPr>
              <a:t>проиграть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3600" b="1" dirty="0" smtClean="0">
                <a:latin typeface="Calibri"/>
                <a:ea typeface="Calibri"/>
                <a:cs typeface="Times New Roman"/>
              </a:rPr>
              <a:t>beat                 </a:t>
            </a:r>
            <a:r>
              <a:rPr lang="en-US" sz="3600" b="1" dirty="0">
                <a:latin typeface="Calibri"/>
                <a:ea typeface="Calibri"/>
                <a:cs typeface="Times New Roman"/>
              </a:rPr>
              <a:t>[</a:t>
            </a:r>
            <a:r>
              <a:rPr lang="en-US" sz="3600" b="1" dirty="0" err="1">
                <a:latin typeface="Calibri"/>
                <a:ea typeface="Calibri"/>
                <a:cs typeface="Times New Roman"/>
              </a:rPr>
              <a:t>bi:t</a:t>
            </a:r>
            <a:r>
              <a:rPr lang="en-US" sz="3600" b="1" dirty="0">
                <a:latin typeface="Calibri"/>
                <a:ea typeface="Calibri"/>
                <a:cs typeface="Times New Roman"/>
              </a:rPr>
              <a:t>]</a:t>
            </a:r>
            <a:r>
              <a:rPr lang="ru-RU" sz="3600" b="1" dirty="0">
                <a:latin typeface="Calibri"/>
                <a:ea typeface="Calibri"/>
                <a:cs typeface="Times New Roman"/>
              </a:rPr>
              <a:t>           разгромить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3600" b="1" dirty="0">
                <a:latin typeface="Calibri"/>
                <a:ea typeface="Calibri"/>
                <a:cs typeface="Times New Roman"/>
              </a:rPr>
              <a:t>opponent </a:t>
            </a:r>
            <a:r>
              <a:rPr lang="ru-RU" sz="3600" b="1" dirty="0">
                <a:latin typeface="Calibri"/>
                <a:ea typeface="Calibri"/>
                <a:cs typeface="Times New Roman"/>
              </a:rPr>
              <a:t> </a:t>
            </a:r>
            <a:r>
              <a:rPr lang="en-US" sz="3600" b="1" dirty="0" smtClean="0">
                <a:latin typeface="Calibri"/>
                <a:ea typeface="Calibri"/>
                <a:cs typeface="Times New Roman"/>
              </a:rPr>
              <a:t>   </a:t>
            </a:r>
            <a:r>
              <a:rPr lang="ru-RU" sz="3600" b="1" dirty="0" smtClean="0">
                <a:latin typeface="Calibri"/>
                <a:ea typeface="Calibri"/>
                <a:cs typeface="Times New Roman"/>
              </a:rPr>
              <a:t>  </a:t>
            </a:r>
            <a:r>
              <a:rPr lang="ru-RU" sz="3600" b="1" dirty="0">
                <a:latin typeface="Calibri"/>
                <a:ea typeface="Calibri"/>
                <a:cs typeface="Times New Roman"/>
              </a:rPr>
              <a:t>[ə`</a:t>
            </a:r>
            <a:r>
              <a:rPr lang="en-US" sz="3600" b="1" dirty="0">
                <a:latin typeface="Calibri"/>
                <a:ea typeface="Calibri"/>
                <a:cs typeface="Times New Roman"/>
              </a:rPr>
              <a:t>p</a:t>
            </a:r>
            <a:r>
              <a:rPr lang="ru-RU" sz="3600" b="1" dirty="0">
                <a:latin typeface="Calibri"/>
                <a:ea typeface="Calibri"/>
                <a:cs typeface="Times New Roman"/>
              </a:rPr>
              <a:t>ə</a:t>
            </a:r>
            <a:r>
              <a:rPr lang="en-US" sz="3600" b="1" dirty="0">
                <a:latin typeface="Calibri"/>
                <a:ea typeface="Calibri"/>
                <a:cs typeface="Times New Roman"/>
              </a:rPr>
              <a:t>un</a:t>
            </a:r>
            <a:r>
              <a:rPr lang="ru-RU" sz="3600" b="1" dirty="0">
                <a:latin typeface="Calibri"/>
                <a:ea typeface="Calibri"/>
                <a:cs typeface="Times New Roman"/>
              </a:rPr>
              <a:t>ə</a:t>
            </a:r>
            <a:r>
              <a:rPr lang="en-US" sz="3600" b="1" dirty="0" err="1">
                <a:latin typeface="Calibri"/>
                <a:ea typeface="Calibri"/>
                <a:cs typeface="Times New Roman"/>
              </a:rPr>
              <a:t>nt</a:t>
            </a:r>
            <a:r>
              <a:rPr lang="ru-RU" sz="3600" b="1" dirty="0">
                <a:latin typeface="Calibri"/>
                <a:ea typeface="Calibri"/>
                <a:cs typeface="Times New Roman"/>
              </a:rPr>
              <a:t> </a:t>
            </a:r>
            <a:r>
              <a:rPr lang="ru-RU" sz="3600" b="1" dirty="0" smtClean="0">
                <a:latin typeface="Calibri"/>
                <a:ea typeface="Calibri"/>
                <a:cs typeface="Times New Roman"/>
              </a:rPr>
              <a:t>]</a:t>
            </a:r>
            <a:r>
              <a:rPr lang="en-US" sz="3600" b="1" dirty="0" smtClean="0">
                <a:latin typeface="Calibri"/>
                <a:ea typeface="Calibri"/>
                <a:cs typeface="Times New Roman"/>
              </a:rPr>
              <a:t>  </a:t>
            </a:r>
            <a:r>
              <a:rPr lang="ru-RU" sz="3600" b="1" dirty="0" smtClean="0">
                <a:latin typeface="Calibri"/>
                <a:ea typeface="Calibri"/>
                <a:cs typeface="Times New Roman"/>
              </a:rPr>
              <a:t> </a:t>
            </a:r>
            <a:r>
              <a:rPr lang="ru-RU" sz="3600" b="1" dirty="0">
                <a:latin typeface="Calibri"/>
                <a:ea typeface="Calibri"/>
                <a:cs typeface="Times New Roman"/>
              </a:rPr>
              <a:t>соперник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3600" b="1" dirty="0">
                <a:latin typeface="Calibri"/>
                <a:ea typeface="Calibri"/>
                <a:cs typeface="Times New Roman"/>
              </a:rPr>
              <a:t>tournament </a:t>
            </a:r>
            <a:r>
              <a:rPr lang="en-US" sz="3600" b="1" dirty="0" smtClean="0">
                <a:latin typeface="Calibri"/>
                <a:ea typeface="Calibri"/>
                <a:cs typeface="Times New Roman"/>
              </a:rPr>
              <a:t>  [`</a:t>
            </a:r>
            <a:r>
              <a:rPr lang="en-US" sz="3600" b="1" dirty="0" err="1">
                <a:latin typeface="Calibri"/>
                <a:ea typeface="Calibri"/>
                <a:cs typeface="Times New Roman"/>
              </a:rPr>
              <a:t>tu</a:t>
            </a:r>
            <a:r>
              <a:rPr lang="ru-RU" sz="3600" b="1" dirty="0">
                <a:latin typeface="Calibri"/>
                <a:ea typeface="Calibri"/>
                <a:cs typeface="Times New Roman"/>
              </a:rPr>
              <a:t>ə</a:t>
            </a:r>
            <a:r>
              <a:rPr lang="en-US" sz="3600" b="1" dirty="0">
                <a:latin typeface="Calibri"/>
                <a:ea typeface="Calibri"/>
                <a:cs typeface="Times New Roman"/>
              </a:rPr>
              <a:t>n</a:t>
            </a:r>
            <a:r>
              <a:rPr lang="ru-RU" sz="3600" b="1" dirty="0">
                <a:latin typeface="Calibri"/>
                <a:ea typeface="Calibri"/>
                <a:cs typeface="Times New Roman"/>
              </a:rPr>
              <a:t>ə</a:t>
            </a:r>
            <a:r>
              <a:rPr lang="en-US" sz="3600" b="1" dirty="0">
                <a:latin typeface="Calibri"/>
                <a:ea typeface="Calibri"/>
                <a:cs typeface="Times New Roman"/>
              </a:rPr>
              <a:t>m</a:t>
            </a:r>
            <a:r>
              <a:rPr lang="ru-RU" sz="3600" b="1" dirty="0">
                <a:latin typeface="Calibri"/>
                <a:ea typeface="Calibri"/>
                <a:cs typeface="Times New Roman"/>
              </a:rPr>
              <a:t>ə</a:t>
            </a:r>
            <a:r>
              <a:rPr lang="en-US" sz="3600" b="1" dirty="0" err="1">
                <a:latin typeface="Calibri"/>
                <a:ea typeface="Calibri"/>
                <a:cs typeface="Times New Roman"/>
              </a:rPr>
              <a:t>nt</a:t>
            </a:r>
            <a:r>
              <a:rPr lang="en-US" sz="3600" b="1" dirty="0">
                <a:latin typeface="Calibri"/>
                <a:ea typeface="Calibri"/>
                <a:cs typeface="Times New Roman"/>
              </a:rPr>
              <a:t> ] </a:t>
            </a:r>
            <a:r>
              <a:rPr lang="en-US" sz="3600" b="1" dirty="0" smtClean="0">
                <a:latin typeface="Calibri"/>
                <a:ea typeface="Calibri"/>
                <a:cs typeface="Times New Roman"/>
              </a:rPr>
              <a:t>  </a:t>
            </a:r>
            <a:r>
              <a:rPr lang="ru-RU" sz="3600" b="1" dirty="0" smtClean="0">
                <a:latin typeface="Calibri"/>
                <a:ea typeface="Calibri"/>
                <a:cs typeface="Times New Roman"/>
              </a:rPr>
              <a:t>турнир</a:t>
            </a:r>
            <a:endParaRPr lang="ru-RU" sz="36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3600" b="1" dirty="0">
                <a:latin typeface="Calibri"/>
                <a:ea typeface="Calibri"/>
                <a:cs typeface="Times New Roman"/>
              </a:rPr>
              <a:t>semi-final </a:t>
            </a:r>
            <a:r>
              <a:rPr lang="en-US" sz="3600" b="1" dirty="0" smtClean="0">
                <a:latin typeface="Calibri"/>
                <a:ea typeface="Calibri"/>
                <a:cs typeface="Times New Roman"/>
              </a:rPr>
              <a:t>       [ </a:t>
            </a:r>
            <a:r>
              <a:rPr lang="en-US" sz="3600" b="1" dirty="0" err="1" smtClean="0">
                <a:latin typeface="Calibri"/>
                <a:ea typeface="Calibri"/>
                <a:cs typeface="Times New Roman"/>
              </a:rPr>
              <a:t>semi`fainl</a:t>
            </a:r>
            <a:r>
              <a:rPr lang="en-US" sz="3600" b="1" dirty="0" smtClean="0">
                <a:latin typeface="Calibri"/>
                <a:ea typeface="Calibri"/>
                <a:cs typeface="Times New Roman"/>
              </a:rPr>
              <a:t> ]    </a:t>
            </a:r>
            <a:r>
              <a:rPr lang="ru-RU" sz="3600" b="1" dirty="0">
                <a:latin typeface="Calibri"/>
                <a:ea typeface="Calibri"/>
                <a:cs typeface="Times New Roman"/>
              </a:rPr>
              <a:t>полуфинал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3600" b="1" dirty="0">
                <a:latin typeface="Calibri"/>
                <a:ea typeface="Calibri"/>
                <a:cs typeface="Times New Roman"/>
              </a:rPr>
              <a:t>trophy             [`</a:t>
            </a:r>
            <a:r>
              <a:rPr lang="en-US" sz="3600" b="1" dirty="0" err="1">
                <a:latin typeface="Calibri"/>
                <a:ea typeface="Calibri"/>
                <a:cs typeface="Times New Roman"/>
              </a:rPr>
              <a:t>tr</a:t>
            </a:r>
            <a:r>
              <a:rPr lang="ru-RU" sz="3600" b="1" dirty="0">
                <a:latin typeface="Calibri"/>
                <a:ea typeface="Calibri"/>
                <a:cs typeface="Times New Roman"/>
              </a:rPr>
              <a:t>ə</a:t>
            </a:r>
            <a:r>
              <a:rPr lang="en-US" sz="3600" b="1" dirty="0" err="1">
                <a:latin typeface="Calibri"/>
                <a:ea typeface="Calibri"/>
                <a:cs typeface="Times New Roman"/>
              </a:rPr>
              <a:t>ufi</a:t>
            </a:r>
            <a:r>
              <a:rPr lang="en-US" sz="3600" b="1" dirty="0">
                <a:latin typeface="Calibri"/>
                <a:ea typeface="Calibri"/>
                <a:cs typeface="Times New Roman"/>
              </a:rPr>
              <a:t>]       </a:t>
            </a:r>
            <a:r>
              <a:rPr lang="ru-RU" sz="3600" b="1" dirty="0">
                <a:latin typeface="Calibri"/>
                <a:ea typeface="Calibri"/>
                <a:cs typeface="Times New Roman"/>
              </a:rPr>
              <a:t>награда</a:t>
            </a:r>
            <a:r>
              <a:rPr lang="en-US" sz="3600" b="1" dirty="0">
                <a:latin typeface="Calibri"/>
                <a:ea typeface="Calibri"/>
                <a:cs typeface="Times New Roman"/>
              </a:rPr>
              <a:t>         </a:t>
            </a:r>
            <a:endParaRPr lang="ru-RU" sz="3600" b="1" dirty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3600" b="1" dirty="0">
                <a:latin typeface="Calibri"/>
                <a:ea typeface="Calibri"/>
                <a:cs typeface="Times New Roman"/>
              </a:rPr>
              <a:t>score                 [s</a:t>
            </a:r>
            <a:r>
              <a:rPr lang="ru-RU" sz="3600" b="1" dirty="0">
                <a:latin typeface="Calibri"/>
                <a:ea typeface="Calibri"/>
                <a:cs typeface="Times New Roman"/>
              </a:rPr>
              <a:t>к</a:t>
            </a:r>
            <a:r>
              <a:rPr lang="en-US" sz="3600" b="1" dirty="0">
                <a:latin typeface="Calibri"/>
                <a:ea typeface="Calibri"/>
                <a:cs typeface="Times New Roman"/>
              </a:rPr>
              <a:t>o:]        </a:t>
            </a:r>
            <a:r>
              <a:rPr lang="ru-RU" sz="3600" b="1" dirty="0">
                <a:latin typeface="Calibri"/>
                <a:ea typeface="Calibri"/>
                <a:cs typeface="Times New Roman"/>
              </a:rPr>
              <a:t>счет</a:t>
            </a: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en-US" sz="3600" b="1" dirty="0">
                <a:latin typeface="Calibri"/>
                <a:ea typeface="Calibri"/>
                <a:cs typeface="Times New Roman"/>
              </a:rPr>
              <a:t>in a draw          [</a:t>
            </a:r>
            <a:r>
              <a:rPr lang="en-US" sz="3600" b="1" dirty="0" err="1">
                <a:latin typeface="Calibri"/>
                <a:ea typeface="Calibri"/>
                <a:cs typeface="Times New Roman"/>
              </a:rPr>
              <a:t>dro</a:t>
            </a:r>
            <a:r>
              <a:rPr lang="en-US" sz="3600" b="1" dirty="0">
                <a:latin typeface="Calibri"/>
                <a:ea typeface="Calibri"/>
                <a:cs typeface="Times New Roman"/>
              </a:rPr>
              <a:t>:]        </a:t>
            </a:r>
            <a:r>
              <a:rPr lang="ru-RU" sz="3600" b="1" dirty="0" smtClean="0">
                <a:latin typeface="Calibri"/>
                <a:ea typeface="Calibri"/>
                <a:cs typeface="Times New Roman"/>
              </a:rPr>
              <a:t>вничью</a:t>
            </a:r>
            <a:endParaRPr lang="en-US" sz="3600" b="1" dirty="0" smtClean="0">
              <a:latin typeface="Calibri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endParaRPr lang="ru-RU" sz="3200" dirty="0">
              <a:latin typeface="Calibri"/>
              <a:ea typeface="Calibri"/>
              <a:cs typeface="Times New Roman"/>
            </a:endParaRPr>
          </a:p>
          <a:p>
            <a:pPr marL="0" indent="0">
              <a:lnSpc>
                <a:spcPct val="115000"/>
              </a:lnSpc>
              <a:spcAft>
                <a:spcPts val="1000"/>
              </a:spcAft>
              <a:buNone/>
            </a:pPr>
            <a:r>
              <a:rPr lang="en-US" sz="3200" dirty="0">
                <a:latin typeface="Calibri"/>
                <a:ea typeface="Calibri"/>
                <a:cs typeface="Times New Roman"/>
              </a:rPr>
              <a:t> </a:t>
            </a:r>
            <a:endParaRPr lang="ru-RU" sz="3200" dirty="0">
              <a:latin typeface="Calibri"/>
              <a:ea typeface="Calibri"/>
              <a:cs typeface="Times New Roman"/>
            </a:endParaRPr>
          </a:p>
          <a:p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1475656" y="1"/>
            <a:ext cx="56166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6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VOCABULARY</a:t>
            </a:r>
            <a:endParaRPr lang="ru-RU" sz="6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71697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gallery dir="l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965153"/>
            <a:ext cx="878497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u="sng" dirty="0" smtClean="0">
                <a:latin typeface="+mj-lt"/>
              </a:rPr>
              <a:t>IRREGULAR  VERBS</a:t>
            </a:r>
          </a:p>
          <a:p>
            <a:r>
              <a:rPr lang="en-US" sz="7200" b="1" dirty="0" smtClean="0">
                <a:latin typeface="+mj-lt"/>
              </a:rPr>
              <a:t>Lose - lost – lost</a:t>
            </a:r>
          </a:p>
          <a:p>
            <a:r>
              <a:rPr lang="en-US" sz="7200" b="1" dirty="0" smtClean="0">
                <a:latin typeface="+mj-lt"/>
              </a:rPr>
              <a:t>Beat – beat – beaten</a:t>
            </a:r>
          </a:p>
          <a:p>
            <a:r>
              <a:rPr lang="en-US" sz="7200" b="1" dirty="0" smtClean="0">
                <a:latin typeface="+mj-lt"/>
              </a:rPr>
              <a:t>Win – won - won</a:t>
            </a:r>
          </a:p>
          <a:p>
            <a:endParaRPr lang="ru-RU" sz="72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4973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180528" y="908720"/>
            <a:ext cx="9324528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7200" b="1" u="sng" dirty="0" smtClean="0">
                <a:latin typeface="+mj-lt"/>
              </a:rPr>
              <a:t>Reading</a:t>
            </a:r>
          </a:p>
          <a:p>
            <a:pPr algn="ctr"/>
            <a:endParaRPr lang="en-US" sz="7200" b="1" u="sng" dirty="0" smtClean="0">
              <a:latin typeface="+mj-lt"/>
            </a:endParaRPr>
          </a:p>
          <a:p>
            <a:pPr algn="ctr"/>
            <a:r>
              <a:rPr lang="en-US" sz="8800" dirty="0" smtClean="0">
                <a:latin typeface="+mj-lt"/>
              </a:rPr>
              <a:t>Exercise </a:t>
            </a:r>
            <a:r>
              <a:rPr lang="en-US" sz="8800" dirty="0" smtClean="0">
                <a:solidFill>
                  <a:srgbClr val="FF0000"/>
                </a:solidFill>
                <a:latin typeface="+mj-lt"/>
              </a:rPr>
              <a:t>3</a:t>
            </a:r>
            <a:r>
              <a:rPr lang="en-US" sz="8800" dirty="0" smtClean="0">
                <a:latin typeface="+mj-lt"/>
              </a:rPr>
              <a:t>, page </a:t>
            </a:r>
            <a:r>
              <a:rPr lang="en-US" sz="8800" dirty="0" smtClean="0">
                <a:solidFill>
                  <a:srgbClr val="FF0000"/>
                </a:solidFill>
                <a:latin typeface="+mj-lt"/>
              </a:rPr>
              <a:t>82</a:t>
            </a:r>
            <a:r>
              <a:rPr lang="en-US" sz="8800" dirty="0" smtClean="0">
                <a:latin typeface="+mj-lt"/>
              </a:rPr>
              <a:t>.</a:t>
            </a:r>
            <a:endParaRPr lang="ru-RU" sz="8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885934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err="1" smtClean="0">
                <a:solidFill>
                  <a:srgbClr val="7030A0"/>
                </a:solidFill>
              </a:rPr>
              <a:t>Hometask</a:t>
            </a:r>
            <a:r>
              <a:rPr lang="en-US" dirty="0" smtClean="0">
                <a:solidFill>
                  <a:srgbClr val="7030A0"/>
                </a:solidFill>
              </a:rPr>
              <a:t>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564904"/>
            <a:ext cx="8507288" cy="701432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US" sz="4800" dirty="0" smtClean="0">
                <a:solidFill>
                  <a:schemeClr val="accent2">
                    <a:lumMod val="50000"/>
                  </a:schemeClr>
                </a:solidFill>
                <a:latin typeface="Cleopatra" pitchFamily="2" charset="0"/>
              </a:rPr>
              <a:t>Make </a:t>
            </a:r>
            <a:r>
              <a:rPr lang="en-US" sz="4800" dirty="0">
                <a:solidFill>
                  <a:schemeClr val="accent2">
                    <a:lumMod val="50000"/>
                  </a:schemeClr>
                </a:solidFill>
                <a:latin typeface="Cleopatra" pitchFamily="2" charset="0"/>
              </a:rPr>
              <a:t>a project “My </a:t>
            </a:r>
            <a:r>
              <a:rPr lang="en-US" sz="4800" dirty="0" err="1">
                <a:solidFill>
                  <a:schemeClr val="accent2">
                    <a:lumMod val="50000"/>
                  </a:schemeClr>
                </a:solidFill>
                <a:latin typeface="Cleopatra" pitchFamily="2" charset="0"/>
              </a:rPr>
              <a:t>favourite</a:t>
            </a:r>
            <a:r>
              <a:rPr lang="en-US" sz="4800" dirty="0">
                <a:solidFill>
                  <a:schemeClr val="accent2">
                    <a:lumMod val="50000"/>
                  </a:schemeClr>
                </a:solidFill>
                <a:latin typeface="Cleopatra" pitchFamily="2" charset="0"/>
              </a:rPr>
              <a:t> kind of sport”.</a:t>
            </a:r>
            <a:endParaRPr lang="ru-RU" sz="4800" dirty="0">
              <a:solidFill>
                <a:schemeClr val="accent2">
                  <a:lumMod val="50000"/>
                </a:schemeClr>
              </a:solidFill>
              <a:latin typeface="Cleopatr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43661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400">
        <p14:doors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5736" y="3429000"/>
            <a:ext cx="6131024" cy="845448"/>
          </a:xfrm>
        </p:spPr>
        <p:txBody>
          <a:bodyPr>
            <a:no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marL="0" indent="0">
              <a:buNone/>
            </a:pPr>
            <a:r>
              <a:rPr lang="en-US" sz="6000" b="1" cap="all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gerian" pitchFamily="82" charset="0"/>
              </a:rPr>
              <a:t>Good </a:t>
            </a:r>
            <a:r>
              <a:rPr lang="en-US" sz="60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Algerian" pitchFamily="82" charset="0"/>
              </a:rPr>
              <a:t>bye!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843076" y="1268760"/>
            <a:ext cx="4759636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en-US" sz="60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Berlin Sans FB Demi" pitchFamily="34" charset="0"/>
              </a:rPr>
              <a:t>Thank you!</a:t>
            </a:r>
            <a:endParaRPr lang="ru-RU" sz="6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22358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14:window dir="ver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924712"/>
          </a:xfrm>
        </p:spPr>
        <p:txBody>
          <a:bodyPr/>
          <a:lstStyle/>
          <a:p>
            <a:pPr algn="ctr"/>
            <a:r>
              <a:rPr lang="en-US" dirty="0" smtClean="0"/>
              <a:t>Lesson objectives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363272" cy="4805888"/>
          </a:xfrm>
        </p:spPr>
        <p:txBody>
          <a:bodyPr>
            <a:normAutofit fontScale="25000" lnSpcReduction="20000"/>
          </a:bodyPr>
          <a:lstStyle/>
          <a:p>
            <a:pPr algn="ctr">
              <a:buFont typeface="Arial" charset="0"/>
              <a:buNone/>
            </a:pPr>
            <a:r>
              <a:rPr lang="en-US" sz="12800" b="1" dirty="0" smtClean="0"/>
              <a:t>• to revise</a:t>
            </a:r>
            <a:r>
              <a:rPr lang="en-US" sz="12800" b="1" dirty="0"/>
              <a:t> </a:t>
            </a:r>
            <a:r>
              <a:rPr lang="en-US" sz="12800" b="1" dirty="0" smtClean="0"/>
              <a:t>sports and games;</a:t>
            </a:r>
          </a:p>
          <a:p>
            <a:pPr algn="ctr">
              <a:buFont typeface="Arial" charset="0"/>
              <a:buNone/>
            </a:pPr>
            <a:endParaRPr lang="en-US" sz="12800" b="1" dirty="0">
              <a:solidFill>
                <a:prstClr val="black"/>
              </a:solidFill>
            </a:endParaRPr>
          </a:p>
          <a:p>
            <a:pPr algn="ctr">
              <a:buFont typeface="Arial" charset="0"/>
              <a:buNone/>
            </a:pPr>
            <a:r>
              <a:rPr lang="en-US" sz="12800" b="1" dirty="0" smtClean="0">
                <a:solidFill>
                  <a:prstClr val="black"/>
                </a:solidFill>
              </a:rPr>
              <a:t> </a:t>
            </a:r>
            <a:r>
              <a:rPr lang="en-US" sz="12800" b="1" dirty="0">
                <a:solidFill>
                  <a:prstClr val="black"/>
                </a:solidFill>
              </a:rPr>
              <a:t>• to play some </a:t>
            </a:r>
            <a:r>
              <a:rPr lang="en-US" sz="12800" b="1" dirty="0" smtClean="0">
                <a:solidFill>
                  <a:prstClr val="black"/>
                </a:solidFill>
              </a:rPr>
              <a:t>games;</a:t>
            </a:r>
            <a:endParaRPr lang="en-US" sz="12800" b="1" dirty="0" smtClean="0"/>
          </a:p>
          <a:p>
            <a:pPr algn="ctr">
              <a:buFont typeface="Arial" charset="0"/>
              <a:buNone/>
            </a:pPr>
            <a:endParaRPr lang="en-US" sz="12800" b="1" dirty="0" smtClean="0"/>
          </a:p>
          <a:p>
            <a:pPr algn="ctr">
              <a:buFont typeface="Arial" charset="0"/>
              <a:buNone/>
            </a:pPr>
            <a:r>
              <a:rPr lang="en-US" sz="12800" b="1" dirty="0" smtClean="0"/>
              <a:t>• to know more words about this theme;</a:t>
            </a:r>
          </a:p>
          <a:p>
            <a:pPr algn="ctr">
              <a:buFont typeface="Arial" charset="0"/>
              <a:buNone/>
            </a:pPr>
            <a:endParaRPr lang="en-US" sz="12800" b="1" dirty="0" smtClean="0"/>
          </a:p>
          <a:p>
            <a:pPr algn="ctr">
              <a:buFont typeface="Arial" charset="0"/>
              <a:buNone/>
            </a:pPr>
            <a:r>
              <a:rPr lang="en-US" sz="12800" b="1" dirty="0" smtClean="0"/>
              <a:t>• to develop your interest in sport and healthy lifestyle;</a:t>
            </a:r>
          </a:p>
          <a:p>
            <a:pPr algn="ctr">
              <a:buFont typeface="Arial" charset="0"/>
              <a:buNone/>
            </a:pPr>
            <a:endParaRPr lang="en-US" sz="12800" b="1" dirty="0"/>
          </a:p>
          <a:p>
            <a:pPr algn="ctr">
              <a:buFont typeface="Arial" charset="0"/>
              <a:buNone/>
            </a:pPr>
            <a:r>
              <a:rPr lang="en-US" sz="12800" b="1" dirty="0" smtClean="0"/>
              <a:t>to  learn a song of the famous  rock-group.</a:t>
            </a:r>
          </a:p>
          <a:p>
            <a:pPr algn="ctr">
              <a:buFont typeface="Arial" charset="0"/>
              <a:buNone/>
            </a:pPr>
            <a:endParaRPr lang="en-US" sz="12800" b="1" dirty="0" smtClean="0"/>
          </a:p>
          <a:p>
            <a:pPr algn="ctr">
              <a:buFont typeface="Arial" charset="0"/>
              <a:buNone/>
            </a:pPr>
            <a:r>
              <a:rPr lang="en-US" sz="9800" dirty="0" smtClean="0"/>
              <a:t>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43608" y="1124744"/>
            <a:ext cx="6211252" cy="1569660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/>
            </a:prstTxWarp>
            <a:spAutoFit/>
          </a:bodyPr>
          <a:lstStyle/>
          <a:p>
            <a:r>
              <a:rPr lang="en-US" sz="4800" b="1" dirty="0" smtClean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Checking</a:t>
            </a:r>
            <a:r>
              <a:rPr lang="ru-RU" sz="4800" b="1" dirty="0" smtClean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</a:t>
            </a:r>
            <a:r>
              <a:rPr lang="en-US" sz="4800" b="1" dirty="0" smtClean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on  </a:t>
            </a:r>
            <a:r>
              <a:rPr lang="en-US" sz="4800" b="1" dirty="0" err="1" smtClean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Hometask</a:t>
            </a:r>
            <a:endParaRPr lang="en-US" sz="4800" b="1" dirty="0" smtClean="0">
              <a:solidFill>
                <a:schemeClr val="tx2">
                  <a:lumMod val="50000"/>
                </a:schemeClr>
              </a:solidFill>
              <a:effectLst>
                <a:glow rad="101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  <a:p>
            <a:r>
              <a:rPr lang="en-US" sz="4800" b="1" dirty="0" smtClean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       ex. </a:t>
            </a:r>
            <a:r>
              <a:rPr lang="en-US" sz="4800" b="1" dirty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5</a:t>
            </a:r>
            <a:r>
              <a:rPr lang="en-US" sz="4800" b="1" dirty="0" smtClean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, p. </a:t>
            </a:r>
            <a:r>
              <a:rPr lang="en-US" sz="4800" b="1" dirty="0" smtClean="0">
                <a:solidFill>
                  <a:schemeClr val="tx2">
                    <a:lumMod val="50000"/>
                  </a:schemeClr>
                </a:solidFill>
                <a:effectLst>
                  <a:glow rad="101600">
                    <a:schemeClr val="accent3">
                      <a:satMod val="175000"/>
                      <a:alpha val="40000"/>
                    </a:schemeClr>
                  </a:glo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81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0" y="3212976"/>
            <a:ext cx="1152225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742950" indent="-742950">
              <a:buAutoNum type="arabicPeriod"/>
            </a:pPr>
            <a:r>
              <a:rPr lang="en-US" sz="4000" b="1" dirty="0" smtClean="0"/>
              <a:t>What kinds of sports have you </a:t>
            </a:r>
          </a:p>
          <a:p>
            <a:r>
              <a:rPr lang="en-US" sz="4000" b="1" dirty="0" smtClean="0"/>
              <a:t>      read about in this exercise?</a:t>
            </a:r>
          </a:p>
          <a:p>
            <a:endParaRPr lang="en-US" sz="4000" b="1" dirty="0" smtClean="0"/>
          </a:p>
          <a:p>
            <a:r>
              <a:rPr lang="en-US" sz="4000" b="1" dirty="0" smtClean="0"/>
              <a:t>2.  What do you know about  SQASH ?</a:t>
            </a:r>
            <a:endParaRPr lang="ru-RU" sz="4000" b="1" dirty="0"/>
          </a:p>
        </p:txBody>
      </p:sp>
    </p:spTree>
    <p:extLst>
      <p:ext uri="{BB962C8B-B14F-4D97-AF65-F5344CB8AC3E}">
        <p14:creationId xmlns:p14="http://schemas.microsoft.com/office/powerpoint/2010/main" val="736045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03848" y="1988840"/>
            <a:ext cx="5940152" cy="460851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7" y="1157004"/>
            <a:ext cx="4608512" cy="250703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292080" y="1157004"/>
            <a:ext cx="304442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7200" dirty="0"/>
              <a:t>S</a:t>
            </a:r>
            <a:r>
              <a:rPr lang="en-US" sz="7200" dirty="0" smtClean="0"/>
              <a:t>quash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val="3241588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i?id=74002961&amp;tov=5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/>
          <a:srcRect l="2563" r="8263"/>
          <a:stretch>
            <a:fillRect/>
          </a:stretch>
        </p:blipFill>
        <p:spPr bwMode="auto">
          <a:xfrm>
            <a:off x="6357950" y="4618520"/>
            <a:ext cx="2484437" cy="187007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10" name="Picture 6" descr="i?id=18739764&amp;tov=0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8534" y="2528836"/>
            <a:ext cx="2874907" cy="190108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sp>
        <p:nvSpPr>
          <p:cNvPr id="13" name="Овал 12"/>
          <p:cNvSpPr/>
          <p:nvPr/>
        </p:nvSpPr>
        <p:spPr>
          <a:xfrm>
            <a:off x="3357554" y="2357430"/>
            <a:ext cx="2286016" cy="1214446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dirty="0" smtClean="0"/>
              <a:t>Sports </a:t>
            </a:r>
            <a:endParaRPr lang="ru-RU" sz="3600" dirty="0"/>
          </a:p>
        </p:txBody>
      </p:sp>
      <p:cxnSp>
        <p:nvCxnSpPr>
          <p:cNvPr id="16" name="Прямая со стрелкой 15"/>
          <p:cNvCxnSpPr/>
          <p:nvPr/>
        </p:nvCxnSpPr>
        <p:spPr>
          <a:xfrm flipV="1">
            <a:off x="5308790" y="1996989"/>
            <a:ext cx="722334" cy="64293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13" idx="6"/>
          </p:cNvCxnSpPr>
          <p:nvPr/>
        </p:nvCxnSpPr>
        <p:spPr>
          <a:xfrm>
            <a:off x="5643570" y="2964653"/>
            <a:ext cx="928694" cy="35719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13" idx="5"/>
          </p:cNvCxnSpPr>
          <p:nvPr/>
        </p:nvCxnSpPr>
        <p:spPr>
          <a:xfrm rot="16200000" flipH="1">
            <a:off x="5208660" y="3494155"/>
            <a:ext cx="1249420" cy="104916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>
            <a:stCxn id="13" idx="4"/>
          </p:cNvCxnSpPr>
          <p:nvPr/>
        </p:nvCxnSpPr>
        <p:spPr>
          <a:xfrm rot="5400000">
            <a:off x="4071934" y="4000504"/>
            <a:ext cx="857256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 стрелкой 23"/>
          <p:cNvCxnSpPr>
            <a:stCxn id="13" idx="3"/>
          </p:cNvCxnSpPr>
          <p:nvPr/>
        </p:nvCxnSpPr>
        <p:spPr>
          <a:xfrm rot="5400000">
            <a:off x="2400170" y="3422719"/>
            <a:ext cx="1320859" cy="12634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 стрелкой 25"/>
          <p:cNvCxnSpPr/>
          <p:nvPr/>
        </p:nvCxnSpPr>
        <p:spPr>
          <a:xfrm flipH="1">
            <a:off x="2761926" y="2964653"/>
            <a:ext cx="631739" cy="3571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/>
          <p:nvPr/>
        </p:nvCxnSpPr>
        <p:spPr>
          <a:xfrm flipH="1" flipV="1">
            <a:off x="2835081" y="1855308"/>
            <a:ext cx="857254" cy="64214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5400000" flipH="1" flipV="1">
            <a:off x="4143371" y="1999445"/>
            <a:ext cx="713586" cy="7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://www.mediaport.ua/images/136844_700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4533" y="469652"/>
            <a:ext cx="2735876" cy="182131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chitay.net/userfiles/data/27905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491" y="407368"/>
            <a:ext cx="2603715" cy="194926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8688" y="120368"/>
            <a:ext cx="2402156" cy="166666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31" name="Picture 7" descr="http://sport.segodnya.ua/img/article/3723/36_main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81" y="4592009"/>
            <a:ext cx="2915418" cy="192309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http://i4.imageban.ru/out/2011/11/02/741e0d6bab8eab102a6010154d6065a4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0567" y="4569838"/>
            <a:ext cx="2947476" cy="196744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http://www.elitesport.com.ua/images/content/files/nastolniy-tennis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5674" y="2357430"/>
            <a:ext cx="2156713" cy="2101594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102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102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103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103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103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1268760"/>
            <a:ext cx="9568112" cy="44935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Mime (show) one of the kinds of sports </a:t>
            </a:r>
          </a:p>
          <a:p>
            <a:r>
              <a:rPr lang="en-US" sz="44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using ex.1, p.81.</a:t>
            </a:r>
          </a:p>
          <a:p>
            <a:endParaRPr lang="en-US" sz="4400" b="1" i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Guess!</a:t>
            </a:r>
          </a:p>
          <a:p>
            <a:pPr algn="ctr"/>
            <a:r>
              <a:rPr lang="en-US" sz="4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</a:t>
            </a:r>
            <a:r>
              <a:rPr lang="en-US" sz="6600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it?</a:t>
            </a:r>
          </a:p>
        </p:txBody>
      </p:sp>
    </p:spTree>
    <p:extLst>
      <p:ext uri="{BB962C8B-B14F-4D97-AF65-F5344CB8AC3E}">
        <p14:creationId xmlns:p14="http://schemas.microsoft.com/office/powerpoint/2010/main" val="728127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908720"/>
            <a:ext cx="79208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</a:t>
            </a:r>
            <a:r>
              <a:rPr lang="en-US" sz="9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Gramma</a:t>
            </a:r>
            <a: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endParaRPr lang="en-US" sz="9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9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Play</a:t>
            </a:r>
            <a:r>
              <a:rPr lang="en-US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9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do</a:t>
            </a:r>
            <a:r>
              <a:rPr lang="en-US" sz="9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 </a:t>
            </a:r>
            <a:r>
              <a:rPr lang="en-US" sz="9600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go</a:t>
            </a:r>
            <a:r>
              <a:rPr lang="en-US" sz="9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?</a:t>
            </a:r>
            <a:endParaRPr lang="ru-RU" sz="9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405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14612" y="714356"/>
            <a:ext cx="1471594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/>
              <a:t/>
            </a:r>
            <a:br>
              <a:rPr lang="en-US" b="1" dirty="0" smtClean="0"/>
            </a:br>
            <a:r>
              <a:rPr lang="en-US" b="1" dirty="0" smtClean="0">
                <a:solidFill>
                  <a:srgbClr val="FF0000"/>
                </a:solidFill>
              </a:rPr>
              <a:t>Play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85804" y="1301893"/>
            <a:ext cx="8229600" cy="4389120"/>
          </a:xfrm>
        </p:spPr>
        <p:txBody>
          <a:bodyPr/>
          <a:lstStyle/>
          <a:p>
            <a:pPr>
              <a:buNone/>
            </a:pPr>
            <a:r>
              <a:rPr lang="en-US" b="1" dirty="0" smtClean="0"/>
              <a:t>  Play is used with </a:t>
            </a:r>
            <a:r>
              <a:rPr lang="en-US" b="1" u="sng" dirty="0" smtClean="0"/>
              <a:t>ball</a:t>
            </a:r>
            <a:r>
              <a:rPr lang="en-US" b="1" dirty="0" smtClean="0"/>
              <a:t> sports or </a:t>
            </a:r>
            <a:r>
              <a:rPr lang="en-US" b="1" u="sng" dirty="0" smtClean="0"/>
              <a:t>competitive games </a:t>
            </a:r>
            <a:r>
              <a:rPr lang="en-US" b="1" dirty="0" smtClean="0"/>
              <a:t>where we play against another person:</a:t>
            </a:r>
            <a:endParaRPr lang="ru-RU" b="1" dirty="0" smtClean="0"/>
          </a:p>
          <a:p>
            <a:pPr>
              <a:buNone/>
            </a:pPr>
            <a:r>
              <a:rPr lang="en-US" i="1" dirty="0" smtClean="0"/>
              <a:t>•How often do you </a:t>
            </a:r>
            <a:r>
              <a:rPr lang="en-US" i="1" dirty="0" smtClean="0">
                <a:solidFill>
                  <a:srgbClr val="FF0000"/>
                </a:solidFill>
              </a:rPr>
              <a:t>play</a:t>
            </a:r>
            <a:r>
              <a:rPr lang="en-US" i="1" dirty="0" smtClean="0"/>
              <a:t> tennis?</a:t>
            </a:r>
            <a:r>
              <a:rPr lang="en-US" dirty="0" smtClean="0"/>
              <a:t> </a:t>
            </a:r>
            <a:r>
              <a:rPr lang="en-US" dirty="0" smtClean="0"/>
              <a:t>(It </a:t>
            </a:r>
            <a:r>
              <a:rPr lang="en-US" dirty="0" smtClean="0"/>
              <a:t>is a ball </a:t>
            </a:r>
            <a:r>
              <a:rPr lang="en-US" dirty="0" smtClean="0"/>
              <a:t>sport)</a:t>
            </a:r>
            <a:endParaRPr lang="en-US" dirty="0" smtClean="0"/>
          </a:p>
          <a:p>
            <a:pPr>
              <a:buNone/>
            </a:pPr>
            <a:r>
              <a:rPr lang="en-US" i="1" dirty="0" smtClean="0"/>
              <a:t>•I </a:t>
            </a:r>
            <a:r>
              <a:rPr lang="en-US" i="1" dirty="0" smtClean="0">
                <a:solidFill>
                  <a:srgbClr val="FF0000"/>
                </a:solidFill>
              </a:rPr>
              <a:t>play</a:t>
            </a:r>
            <a:r>
              <a:rPr lang="en-US" i="1" dirty="0" smtClean="0"/>
              <a:t> billiards with my friends on Friday night.</a:t>
            </a:r>
            <a:r>
              <a:rPr lang="en-US" dirty="0" smtClean="0"/>
              <a:t> - </a:t>
            </a:r>
            <a:r>
              <a:rPr lang="en-US" dirty="0" smtClean="0"/>
              <a:t>(billiards </a:t>
            </a:r>
            <a:r>
              <a:rPr lang="en-US" dirty="0" smtClean="0"/>
              <a:t>is a competitive game. We play to </a:t>
            </a:r>
            <a:r>
              <a:rPr lang="en-US" dirty="0" smtClean="0"/>
              <a:t>win)</a:t>
            </a:r>
            <a:endParaRPr lang="en-US" dirty="0" smtClean="0"/>
          </a:p>
          <a:p>
            <a:pPr>
              <a:buNone/>
            </a:pPr>
            <a:r>
              <a:rPr lang="en-US" i="1" dirty="0" smtClean="0"/>
              <a:t>•I don't like </a:t>
            </a:r>
            <a:r>
              <a:rPr lang="en-US" i="1" dirty="0" smtClean="0">
                <a:solidFill>
                  <a:srgbClr val="FF0000"/>
                </a:solidFill>
              </a:rPr>
              <a:t>playing</a:t>
            </a:r>
            <a:r>
              <a:rPr lang="en-US" i="1" dirty="0" smtClean="0"/>
              <a:t> chess</a:t>
            </a:r>
            <a:r>
              <a:rPr lang="en-US" i="1" dirty="0" smtClean="0"/>
              <a:t>.</a:t>
            </a:r>
            <a:r>
              <a:rPr lang="en-US" dirty="0" smtClean="0"/>
              <a:t>- ( This game is </a:t>
            </a:r>
            <a:r>
              <a:rPr lang="en-US" dirty="0" smtClean="0"/>
              <a:t>competitive </a:t>
            </a:r>
            <a:r>
              <a:rPr lang="en-US" dirty="0" smtClean="0"/>
              <a:t>so </a:t>
            </a:r>
            <a:r>
              <a:rPr lang="en-US" dirty="0" smtClean="0"/>
              <a:t>we use </a:t>
            </a:r>
            <a:r>
              <a:rPr lang="en-US" dirty="0" smtClean="0">
                <a:solidFill>
                  <a:srgbClr val="FF0000"/>
                </a:solidFill>
              </a:rPr>
              <a:t>play</a:t>
            </a:r>
            <a:r>
              <a:rPr lang="en-US" dirty="0"/>
              <a:t>)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2054" name="Picture 6" descr="http://t1.gstatic.com/images?q=tbn:ANd9GcS55uRun7so-7QFmrlbtzoiofL2j1kRzGjrPUaagN3HUfmpdcL2LzAODa7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44" y="5229200"/>
            <a:ext cx="2409825" cy="16288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6" name="Picture 8" descr="http://relax.com.ua/wp-content/uploads/2012/12/poo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5132773"/>
            <a:ext cx="2057414" cy="128588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60" name="Picture 12" descr="http://upload.wikimedia.org/wikipedia/commons/thumb/f/f3/Staunton_chess_set.jpg/250px-Staunton_chess_set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4929198"/>
            <a:ext cx="2214578" cy="152363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3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642918"/>
            <a:ext cx="971528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solidFill>
                  <a:srgbClr val="FF0000"/>
                </a:solidFill>
              </a:rPr>
              <a:t>Go 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35480"/>
            <a:ext cx="8229600" cy="242221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/>
              <a:t>  </a:t>
            </a:r>
            <a:r>
              <a:rPr lang="en-US" b="1" dirty="0" smtClean="0">
                <a:solidFill>
                  <a:srgbClr val="FF0000"/>
                </a:solidFill>
              </a:rPr>
              <a:t>Go</a:t>
            </a:r>
            <a:r>
              <a:rPr lang="en-US" b="1" dirty="0" smtClean="0"/>
              <a:t> is used with activities that end</a:t>
            </a:r>
            <a:r>
              <a:rPr lang="en-US" b="1" u="sng" dirty="0" smtClean="0"/>
              <a:t> </a:t>
            </a:r>
            <a:r>
              <a:rPr lang="en-US" b="1" u="sng" dirty="0" smtClean="0">
                <a:solidFill>
                  <a:srgbClr val="FF0000"/>
                </a:solidFill>
              </a:rPr>
              <a:t>-ing. </a:t>
            </a:r>
            <a:r>
              <a:rPr lang="en-US" b="1" dirty="0" smtClean="0"/>
              <a:t>We </a:t>
            </a:r>
            <a:r>
              <a:rPr lang="en-US" b="1" dirty="0" smtClean="0"/>
              <a:t>must go</a:t>
            </a:r>
            <a:r>
              <a:rPr lang="en-US" b="1" dirty="0" smtClean="0"/>
              <a:t> somewhere to do something:</a:t>
            </a:r>
            <a:endParaRPr lang="ru-RU" b="1" dirty="0" smtClean="0"/>
          </a:p>
          <a:p>
            <a:pPr>
              <a:buNone/>
            </a:pPr>
            <a:r>
              <a:rPr lang="en-US" i="1" dirty="0" smtClean="0"/>
              <a:t>•I </a:t>
            </a:r>
            <a:r>
              <a:rPr lang="en-US" i="1" dirty="0" smtClean="0">
                <a:solidFill>
                  <a:srgbClr val="FF0000"/>
                </a:solidFill>
              </a:rPr>
              <a:t>go</a:t>
            </a:r>
            <a:r>
              <a:rPr lang="en-US" i="1" dirty="0" smtClean="0"/>
              <a:t> fish</a:t>
            </a:r>
            <a:r>
              <a:rPr lang="en-US" b="1" i="1" u="sng" dirty="0" smtClean="0"/>
              <a:t>ing</a:t>
            </a:r>
            <a:r>
              <a:rPr lang="en-US" i="1" dirty="0" smtClean="0"/>
              <a:t> on Sunday.</a:t>
            </a:r>
          </a:p>
          <a:p>
            <a:pPr>
              <a:buNone/>
            </a:pPr>
            <a:r>
              <a:rPr lang="en-US" i="1" dirty="0" smtClean="0"/>
              <a:t>• Do you </a:t>
            </a:r>
            <a:r>
              <a:rPr lang="en-US" i="1" dirty="0" smtClean="0">
                <a:solidFill>
                  <a:srgbClr val="FF0000"/>
                </a:solidFill>
              </a:rPr>
              <a:t>go</a:t>
            </a:r>
            <a:r>
              <a:rPr lang="en-US" i="1" dirty="0" smtClean="0"/>
              <a:t> ski</a:t>
            </a:r>
            <a:r>
              <a:rPr lang="en-US" b="1" i="1" u="sng" dirty="0" smtClean="0"/>
              <a:t>ing</a:t>
            </a:r>
            <a:r>
              <a:rPr lang="en-US" i="1" dirty="0" smtClean="0"/>
              <a:t> this winter?</a:t>
            </a:r>
          </a:p>
          <a:p>
            <a:pPr>
              <a:buNone/>
            </a:pPr>
            <a:r>
              <a:rPr lang="en-US" i="1" dirty="0" smtClean="0"/>
              <a:t>•She said she </a:t>
            </a:r>
            <a:r>
              <a:rPr lang="en-US" i="1" dirty="0" smtClean="0">
                <a:solidFill>
                  <a:srgbClr val="FF0000"/>
                </a:solidFill>
              </a:rPr>
              <a:t>went</a:t>
            </a:r>
            <a:r>
              <a:rPr lang="en-US" i="1" dirty="0" smtClean="0"/>
              <a:t> swimm</a:t>
            </a:r>
            <a:r>
              <a:rPr lang="en-US" b="1" i="1" u="sng" dirty="0" smtClean="0"/>
              <a:t>ing.</a:t>
            </a:r>
            <a:endParaRPr lang="ru-RU" b="1" u="sng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1506" name="Picture 2" descr="http://lloretmar.ru/uploads/posts/2011-01/1295134049_rybalka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6285087" y="2708920"/>
            <a:ext cx="2388867" cy="17916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8" name="Picture 4" descr="http://relax.com.ua/wp-content/uploads/2012/11/skiin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4644586"/>
            <a:ext cx="2957265" cy="18482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10" name="Picture 6" descr="http://sportstar.by/userfiles/ucheba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4644586"/>
            <a:ext cx="2857520" cy="19050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24" dur="indefinit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28" dur="indefinite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32" dur="indefinite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5" presetClass="emph" presetSubtype="0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25"/>
                                  </p:iterate>
                                  <p:childTnLst>
                                    <p:set>
                                      <p:cBhvr override="childStyle">
                                        <p:cTn id="36" dur="indefinite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style.fontWeight</p:attrName>
                                        </p:attrNameLst>
                                      </p:cBhvr>
                                      <p:to>
                                        <p:strVal val="bol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1105</TotalTime>
  <Words>441</Words>
  <Application>Microsoft Office PowerPoint</Application>
  <PresentationFormat>Экран (4:3)</PresentationFormat>
  <Paragraphs>110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Поток</vt:lpstr>
      <vt:lpstr>Презентация PowerPoint</vt:lpstr>
      <vt:lpstr>Lesson objectives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 Play </vt:lpstr>
      <vt:lpstr>Go  </vt:lpstr>
      <vt:lpstr>Do  </vt:lpstr>
      <vt:lpstr>Complete the following sentences using appropriate forms of do, go or play.</vt:lpstr>
      <vt:lpstr>Презентация PowerPoint</vt:lpstr>
      <vt:lpstr>Презентация PowerPoint</vt:lpstr>
      <vt:lpstr>Ask and answer</vt:lpstr>
      <vt:lpstr>Презентация PowerPoint</vt:lpstr>
      <vt:lpstr>Презентация PowerPoint</vt:lpstr>
      <vt:lpstr>Презентация PowerPoint</vt:lpstr>
      <vt:lpstr>Hometask.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Topic </dc:title>
  <cp:lastModifiedBy>мой</cp:lastModifiedBy>
  <cp:revision>83</cp:revision>
  <cp:lastPrinted>2013-01-20T13:55:21Z</cp:lastPrinted>
  <dcterms:modified xsi:type="dcterms:W3CDTF">2015-01-19T19:15:52Z</dcterms:modified>
</cp:coreProperties>
</file>